
<file path=[Content_Types].xml><?xml version="1.0" encoding="utf-8"?>
<Types xmlns="http://schemas.openxmlformats.org/package/2006/content-types">
  <Default Extension="bin" ContentType="application/vnd.openxmlformats-officedocument.oleObject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12192000" cy="6858000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AnTxeFXXl6h/5rnjAY9R0v3oO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D15E2-876E-4E5E-B4D1-FED3E22CB9E2}">
  <a:tblStyle styleId="{78ED15E2-876E-4E5E-B4D1-FED3E22CB9E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14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15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6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6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1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1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1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0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0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3" name="Google Shape;423;p22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24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24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5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300 TiO2 rutile brookite, FeO và Fe2O3. 400-600 Fe2O3, ko anatase TiO2, MFO lượng thấp. 700 MFO nổi bật hơn. 800-900 TiO2 các pha, MFO cường độ cao. Biểu đồ động học giảm càng, nồng độ MB giảm, hiệu suất cao</a:t>
            </a:r>
            <a:endParaRPr/>
          </a:p>
        </p:txBody>
      </p:sp>
      <p:sp>
        <p:nvSpPr>
          <p:cNvPr id="473" name="Google Shape;473;p5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5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Nhiệt tang các hạt hình thành rõ 100-200nm. 900 các hạt nhỏ, bề mặt riêng lớn có xu hướng kết dính lại, tang kích thước pt</a:t>
            </a:r>
            <a:endParaRPr/>
          </a:p>
        </p:txBody>
      </p:sp>
      <p:sp>
        <p:nvSpPr>
          <p:cNvPr id="488" name="Google Shape;488;p5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5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Nhiệt độ nung tang dần là yếu tố phân hủy lớp chitosan giúp hình thành các pt MFO-TiO2 một cách rõ rang. 2h các hạt khá đồng đều hiệu suất 98,2%. Thoi gian nung 3h 4h hiệu suất tang không đáng kể 99,4%. Đảm bảo tính kinh tế</a:t>
            </a:r>
            <a:endParaRPr/>
          </a:p>
        </p:txBody>
      </p:sp>
      <p:sp>
        <p:nvSpPr>
          <p:cNvPr id="512" name="Google Shape;512;p5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60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Thoi gian nung 3h 4h cho thấy khả năng phân hủy MB không tốt bằng 2h</a:t>
            </a:r>
            <a:endParaRPr/>
          </a:p>
        </p:txBody>
      </p:sp>
      <p:sp>
        <p:nvSpPr>
          <p:cNvPr id="521" name="Google Shape;521;p60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6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Benzoquinone bắt O2-, Isopropan ancol bắt OH-, EDTA mỗi chất 5mmol. Hiệu suất xt quang giảm 🡪 O2 và OH đóng vai trò quan trọng trong xt quang </a:t>
            </a:r>
            <a:endParaRPr/>
          </a:p>
        </p:txBody>
      </p:sp>
      <p:sp>
        <p:nvSpPr>
          <p:cNvPr id="532" name="Google Shape;532;p6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6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p62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3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4" name="Google Shape;244;p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10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75" name="Google Shape;275;p10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13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2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>
            <a:spLocks noGrp="1"/>
          </p:cNvSpPr>
          <p:nvPr>
            <p:ph type="title"/>
          </p:nvPr>
        </p:nvSpPr>
        <p:spPr>
          <a:xfrm rot="5400000">
            <a:off x="7285038" y="182882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80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ldNum" idx="12"/>
          </p:nvPr>
        </p:nvSpPr>
        <p:spPr>
          <a:xfrm>
            <a:off x="9245600" y="63944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sldNum" idx="12"/>
          </p:nvPr>
        </p:nvSpPr>
        <p:spPr>
          <a:xfrm>
            <a:off x="9258300" y="63817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91948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3"/>
          </p:nvPr>
        </p:nvSpPr>
        <p:spPr>
          <a:xfrm>
            <a:off x="6193380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4"/>
          </p:nvPr>
        </p:nvSpPr>
        <p:spPr>
          <a:xfrm>
            <a:off x="619338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ldNum" idx="12"/>
          </p:nvPr>
        </p:nvSpPr>
        <p:spPr>
          <a:xfrm>
            <a:off x="9220200" y="63690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ldNum" idx="12"/>
          </p:nvPr>
        </p:nvSpPr>
        <p:spPr>
          <a:xfrm>
            <a:off x="92075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1"/>
          </p:nvPr>
        </p:nvSpPr>
        <p:spPr>
          <a:xfrm>
            <a:off x="4766733" y="273069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sldNum" idx="12"/>
          </p:nvPr>
        </p:nvSpPr>
        <p:spPr>
          <a:xfrm>
            <a:off x="91821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4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sldNum" idx="12"/>
          </p:nvPr>
        </p:nvSpPr>
        <p:spPr>
          <a:xfrm>
            <a:off x="8737600" y="637381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/58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/58</a:t>
            </a:r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1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oleObject" Target="../embeddings/oleObject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" descr="D:\tai ve\hinh anh\imag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3857" y="109928"/>
            <a:ext cx="1143000" cy="11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/>
          <p:nvPr/>
        </p:nvSpPr>
        <p:spPr>
          <a:xfrm>
            <a:off x="3507832" y="5808161"/>
            <a:ext cx="5617118" cy="79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400" b="1" i="0" u="none" strike="noStrike" cap="none">
              <a:solidFill>
                <a:srgbClr val="00C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Tp.HCM, ngày 13 tháng 06 năm 2022</a:t>
            </a:r>
            <a:endParaRPr sz="2400" b="1" i="0" u="none" strike="noStrike" cap="none">
              <a:solidFill>
                <a:srgbClr val="121C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5">
            <a:alphaModFix/>
          </a:blip>
          <a:srcRect l="1390" r="1389"/>
          <a:stretch/>
        </p:blipFill>
        <p:spPr>
          <a:xfrm>
            <a:off x="10972207" y="144781"/>
            <a:ext cx="1044186" cy="107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 txBox="1"/>
          <p:nvPr/>
        </p:nvSpPr>
        <p:spPr>
          <a:xfrm>
            <a:off x="381000" y="1547253"/>
            <a:ext cx="1163539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3600" b="1" i="0" u="none" strike="noStrike" cap="none">
                <a:solidFill>
                  <a:srgbClr val="FFC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BÁO CÁO TIẾN ĐỘ ĐỀ TÀI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8" name="Google Shape;158;p1" descr="https://lh6.googleusercontent.com/4MdBO0-k1zsS1QkwJk223vvGOOnNZfzAqIUc1yyPhZ7CZSSguIEF-a97KYgJRM6-ZwETO0cX43ndJKNdfxHLSxn9lVt-5V5Iv2JUJd2TBglqi1Nm3ZhoPV2Ke8d6voBE38gCGmm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51" y="292411"/>
            <a:ext cx="2518824" cy="8944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 txBox="1"/>
          <p:nvPr/>
        </p:nvSpPr>
        <p:spPr>
          <a:xfrm>
            <a:off x="0" y="-19053"/>
            <a:ext cx="12191999" cy="120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 HỌC QUỐC GIA THÀNH PHỐ HỒ CHÍ MINH</a:t>
            </a:r>
            <a:b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ĐẠI HỌC BÁCH KHOA</a:t>
            </a:r>
            <a:b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KỸ THUẬT HÓA HỌC</a:t>
            </a:r>
            <a:endParaRPr sz="2300" b="1" i="1" u="none" strike="noStrike" cap="non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7721600" y="4808084"/>
            <a:ext cx="5638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 viên thực hiện: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Hoàng Phúc (MSSV: 1914693)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GVHD: PGS.TS Nguyễn Hữu Hiếu</a:t>
            </a:r>
            <a:endParaRPr sz="2000" b="1" i="0" u="none" strike="noStrike" cap="none">
              <a:solidFill>
                <a:srgbClr val="121C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268963" y="2397967"/>
            <a:ext cx="10263674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 cứu tổng hợp và thử nghiệm khả năng quang phân hủy xanh methylene của vật liệu MgFe</a:t>
            </a:r>
            <a:r>
              <a:rPr lang="en-US" sz="40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40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TiO</a:t>
            </a:r>
            <a:r>
              <a:rPr lang="en-US" sz="40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 advClick="0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>
            <a:spLocks noGrp="1"/>
          </p:cNvSpPr>
          <p:nvPr>
            <p:ph type="title"/>
          </p:nvPr>
        </p:nvSpPr>
        <p:spPr>
          <a:xfrm>
            <a:off x="343483" y="399221"/>
            <a:ext cx="11301879" cy="14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dung,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solidFill>
                <a:schemeClr val="dk1"/>
              </a:solidFill>
            </a:endParaRPr>
          </a:p>
        </p:txBody>
      </p:sp>
      <p:grpSp>
        <p:nvGrpSpPr>
          <p:cNvPr id="310" name="Google Shape;310;p14"/>
          <p:cNvGrpSpPr/>
          <p:nvPr/>
        </p:nvGrpSpPr>
        <p:grpSpPr>
          <a:xfrm>
            <a:off x="376436" y="1880984"/>
            <a:ext cx="11439128" cy="4752561"/>
            <a:chOff x="240254" y="1328548"/>
            <a:chExt cx="11439128" cy="4752561"/>
          </a:xfrm>
        </p:grpSpPr>
        <p:sp>
          <p:nvSpPr>
            <p:cNvPr id="311" name="Google Shape;311;p14"/>
            <p:cNvSpPr/>
            <p:nvPr/>
          </p:nvSpPr>
          <p:spPr>
            <a:xfrm>
              <a:off x="240254" y="2448248"/>
              <a:ext cx="5448200" cy="8709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Tổng hợp MFO-TiO</a:t>
              </a:r>
              <a:r>
                <a:rPr lang="en-US" sz="2000" b="1" i="0" u="none" strike="noStrike" cap="none" baseline="-25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Sol-gel</a:t>
              </a: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558505" y="1448873"/>
              <a:ext cx="4705619" cy="98502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Tổng hợp vật liệu MFO-TiO</a:t>
              </a:r>
              <a:r>
                <a:rPr lang="en-US" sz="2400" b="1" i="0" u="none" strike="noStrike" cap="none" baseline="-25000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1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5781903" y="1328548"/>
              <a:ext cx="5897479" cy="12544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Khảo sát hình thái cấu trúc vật liệu nano MFO-TiO</a:t>
              </a:r>
              <a:r>
                <a:rPr lang="en-US" sz="2400" b="1" i="0" u="none" strike="noStrike" cap="none" baseline="-25000">
                  <a:solidFill>
                    <a:srgbClr val="FF0066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1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959818" y="2583047"/>
              <a:ext cx="5030074" cy="18698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228600" marR="0" lvl="1" indent="-22860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Giản đồ XRD</a:t>
              </a:r>
              <a:endParaRPr/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Phổ FTIR</a:t>
              </a:r>
              <a:endParaRPr/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Phổ Raman</a:t>
              </a:r>
              <a:endParaRPr/>
            </a:p>
            <a:p>
              <a:pPr marL="228600" marR="0" lvl="1" indent="-228600" algn="l" rtl="0">
                <a:lnSpc>
                  <a:spcPct val="15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Char char="••"/>
              </a:pPr>
              <a:r>
                <a:rPr lang="en-US" sz="2000" b="1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Ảnh SEM</a:t>
              </a:r>
              <a:endParaRPr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315" name="Google Shape;315;p14"/>
            <p:cNvCxnSpPr/>
            <p:nvPr/>
          </p:nvCxnSpPr>
          <p:spPr>
            <a:xfrm>
              <a:off x="5735178" y="1513690"/>
              <a:ext cx="0" cy="4567419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16" name="Google Shape;316;p14"/>
          <p:cNvSpPr txBox="1"/>
          <p:nvPr/>
        </p:nvSpPr>
        <p:spPr>
          <a:xfrm>
            <a:off x="652214" y="1505881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 pháp nghiên cứu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317" name="Google Shape;317;p14"/>
          <p:cNvSpPr/>
          <p:nvPr/>
        </p:nvSpPr>
        <p:spPr>
          <a:xfrm>
            <a:off x="376436" y="1631217"/>
            <a:ext cx="275778" cy="26264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4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21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2.1.1 NGUYÊN LIỆU VÀ HÓA CHẤT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25" name="Google Shape;325;p15"/>
          <p:cNvGraphicFramePr/>
          <p:nvPr>
            <p:extLst>
              <p:ext uri="{D42A27DB-BD31-4B8C-83A1-F6EECF244321}">
                <p14:modId xmlns:p14="http://schemas.microsoft.com/office/powerpoint/2010/main" val="3061042480"/>
              </p:ext>
            </p:extLst>
          </p:nvPr>
        </p:nvGraphicFramePr>
        <p:xfrm>
          <a:off x="1593596" y="1354148"/>
          <a:ext cx="8999475" cy="5275750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9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Hóa chất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Công thức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Trạng thái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Magnesium nitrate hexahydrate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Mg(NO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.6H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Iron (III) nitrate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Fe(NO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.9H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Titan (III) </a:t>
                      </a:r>
                      <a:r>
                        <a:rPr lang="en-US" sz="1800" b="1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isopropoxide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</a:t>
                      </a: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(OCH(</a:t>
                      </a:r>
                      <a:r>
                        <a:rPr lang="en-US" sz="1800" b="1" u="none" strike="noStrike" cap="none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</a:t>
                      </a:r>
                      <a:r>
                        <a:rPr lang="en-US" sz="1800" b="1" u="none" strike="noStrike" cap="none" baseline="-25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lang="en-US" sz="1800" b="1" u="none" strike="noStrike" cap="none" baseline="-25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lang="en-US" sz="1800" b="1" u="none" strike="noStrike" cap="none" baseline="-25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800" b="1" u="none" strike="noStrike" cap="none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Acid acetic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COOH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Ammonia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Hydrogen peroxide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Methylene blue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ClN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Chitosan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Ethanol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OH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26" name="Google Shape;326;p15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21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2.1.1 NGUYÊN LIỆU VÀ HÓA CHẤT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33" name="Google Shape;333;p16"/>
          <p:cNvGraphicFramePr/>
          <p:nvPr>
            <p:extLst>
              <p:ext uri="{D42A27DB-BD31-4B8C-83A1-F6EECF244321}">
                <p14:modId xmlns:p14="http://schemas.microsoft.com/office/powerpoint/2010/main" val="1418583995"/>
              </p:ext>
            </p:extLst>
          </p:nvPr>
        </p:nvGraphicFramePr>
        <p:xfrm>
          <a:off x="1593596" y="1354148"/>
          <a:ext cx="8999475" cy="2222815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9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Hóa chất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Công thức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Trạng thái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1,4-Benzoquinone 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Disodium ethylenediamine-tetraacetate (EDTA)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Isopropanol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34" name="Google Shape;334;p16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title"/>
          </p:nvPr>
        </p:nvSpPr>
        <p:spPr>
          <a:xfrm>
            <a:off x="76500" y="136506"/>
            <a:ext cx="12038999" cy="298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2.1.2 DỤNG CỤ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1"/>
              </a:solidFill>
            </a:endParaRPr>
          </a:p>
        </p:txBody>
      </p:sp>
      <p:pic>
        <p:nvPicPr>
          <p:cNvPr id="341" name="Google Shape;341;p17" descr="Pyrex 250 mL Glass Beaker | Labtex Banglade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57" y="1980226"/>
            <a:ext cx="2027396" cy="2143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reflection stA="20000" endPos="65000" dist="50800" dir="5400000" sy="-100000" algn="bl" rotWithShape="0"/>
          </a:effectLst>
        </p:spPr>
      </p:pic>
      <p:pic>
        <p:nvPicPr>
          <p:cNvPr id="342" name="Google Shape;342;p17" descr="Ống nghiệm thủy tinh - Phân loại - Tính năng - Ứng dụ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708" y="4198335"/>
            <a:ext cx="2330800" cy="1748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reflection stA="35000" endPos="65000" dist="50800" dir="5400000" sy="-100000" algn="bl" rotWithShape="0"/>
          </a:effectLst>
        </p:spPr>
      </p:pic>
      <p:pic>
        <p:nvPicPr>
          <p:cNvPr id="343" name="Google Shape;343;p17" descr="Con cá từ - Thanh khuấy từ - thanh cá từ loại A - loại B - Thực phẩm khô |  VinMart.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3746" y="2297440"/>
            <a:ext cx="1825911" cy="182591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80000"/>
              </a:srgbClr>
            </a:outerShdw>
            <a:reflection stA="20000" endPos="65000" dist="50800" dir="5400000" sy="-100000" algn="bl" rotWithShape="0"/>
          </a:effectLst>
        </p:spPr>
      </p:pic>
      <p:pic>
        <p:nvPicPr>
          <p:cNvPr id="344" name="Google Shape;344;p17" descr="CORNING SEROLOGICAL PIPETS Serological Pipet, 10mL, 1/10 Increments, 3.0mL  Overfill Capacity, Bulk, Plugged, Negative &amp; Reverse Graduations, Sterile,  500/cs (To be DISCONTINUED): Amazon.com: Industrial &amp; Scientific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549" y="4216031"/>
            <a:ext cx="2380668" cy="178550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95686"/>
              </a:srgbClr>
            </a:outerShdw>
            <a:reflection stA="30000" endPos="65000" dist="50800" dir="5400000" sy="-100000" algn="bl" rotWithShape="0"/>
          </a:effectLst>
        </p:spPr>
      </p:pic>
      <p:pic>
        <p:nvPicPr>
          <p:cNvPr id="345" name="Google Shape;34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88718" y="1980226"/>
            <a:ext cx="2143126" cy="21431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2941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46" name="Google Shape;346;p17"/>
          <p:cNvSpPr txBox="1"/>
          <p:nvPr/>
        </p:nvSpPr>
        <p:spPr>
          <a:xfrm>
            <a:off x="606306" y="1518561"/>
            <a:ext cx="1055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Beaker</a:t>
            </a:r>
            <a:endParaRPr/>
          </a:p>
        </p:txBody>
      </p:sp>
      <p:sp>
        <p:nvSpPr>
          <p:cNvPr id="347" name="Google Shape;347;p17"/>
          <p:cNvSpPr txBox="1"/>
          <p:nvPr/>
        </p:nvSpPr>
        <p:spPr>
          <a:xfrm>
            <a:off x="2633142" y="3661686"/>
            <a:ext cx="17139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Ống nghiệm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10184267" y="1518560"/>
            <a:ext cx="15520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Bóp cao su</a:t>
            </a:r>
            <a:endParaRPr/>
          </a:p>
        </p:txBody>
      </p:sp>
      <p:sp>
        <p:nvSpPr>
          <p:cNvPr id="349" name="Google Shape;349;p17"/>
          <p:cNvSpPr txBox="1"/>
          <p:nvPr/>
        </p:nvSpPr>
        <p:spPr>
          <a:xfrm>
            <a:off x="7987522" y="3731483"/>
            <a:ext cx="8162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Pipet</a:t>
            </a:r>
            <a:endParaRPr/>
          </a:p>
        </p:txBody>
      </p:sp>
      <p:sp>
        <p:nvSpPr>
          <p:cNvPr id="350" name="Google Shape;350;p17"/>
          <p:cNvSpPr txBox="1"/>
          <p:nvPr/>
        </p:nvSpPr>
        <p:spPr>
          <a:xfrm>
            <a:off x="5459340" y="1835775"/>
            <a:ext cx="8547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 từ</a:t>
            </a:r>
            <a:endParaRPr/>
          </a:p>
        </p:txBody>
      </p:sp>
      <p:sp>
        <p:nvSpPr>
          <p:cNvPr id="351" name="Google Shape;351;p17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>
            <a:spLocks noGrp="1"/>
          </p:cNvSpPr>
          <p:nvPr>
            <p:ph type="title"/>
          </p:nvPr>
        </p:nvSpPr>
        <p:spPr>
          <a:xfrm>
            <a:off x="76500" y="136506"/>
            <a:ext cx="12038999" cy="298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2.1.2 DỤNG CỤ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355521" y="1626608"/>
            <a:ext cx="2024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Bình định mức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3977246" y="3745813"/>
            <a:ext cx="15263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Chén nung</a:t>
            </a:r>
            <a:endParaRPr/>
          </a:p>
        </p:txBody>
      </p:sp>
      <p:sp>
        <p:nvSpPr>
          <p:cNvPr id="360" name="Google Shape;360;p18"/>
          <p:cNvSpPr txBox="1"/>
          <p:nvPr/>
        </p:nvSpPr>
        <p:spPr>
          <a:xfrm>
            <a:off x="9154842" y="3819031"/>
            <a:ext cx="8162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Pipet</a:t>
            </a: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297207" y="1910038"/>
            <a:ext cx="16498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Cối chày sứ</a:t>
            </a:r>
            <a:endParaRPr/>
          </a:p>
        </p:txBody>
      </p:sp>
      <p:pic>
        <p:nvPicPr>
          <p:cNvPr id="362" name="Google Shape;362;p18" descr="Bình định mức 50ml class A, nút nhựa, chữ trắng Dur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546" y="2154155"/>
            <a:ext cx="1952864" cy="293274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  <a:reflection stA="19000" endPos="65000" dist="50800" dir="5400000" sy="-100000" algn="bl" rotWithShape="0"/>
          </a:effectLst>
        </p:spPr>
      </p:pic>
      <p:pic>
        <p:nvPicPr>
          <p:cNvPr id="363" name="Google Shape;36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5539" y="4273732"/>
            <a:ext cx="2214398" cy="22143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3921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4" name="Google Shape;364;p18" descr="Cối chày sứ fi 20 | Thiết bị thí nghiệm Châu Gia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7207" y="2371703"/>
            <a:ext cx="2149812" cy="18357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3725"/>
              </a:srgbClr>
            </a:outerShdw>
            <a:reflection stA="33000" endPos="65000" dist="50800" dir="5400000" sy="-100000" algn="bl" rotWithShape="0"/>
          </a:effectLst>
        </p:spPr>
      </p:pic>
      <p:pic>
        <p:nvPicPr>
          <p:cNvPr id="365" name="Google Shape;365;p18" descr="Ống ly tâ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9016" y="4312996"/>
            <a:ext cx="2247900" cy="20288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7647"/>
              </a:srgbClr>
            </a:outerShdw>
            <a:reflection stA="21000" endPos="65000" dist="50800" dir="5400000" sy="-100000" algn="bl" rotWithShape="0"/>
          </a:effectLst>
        </p:spPr>
      </p:pic>
      <p:sp>
        <p:nvSpPr>
          <p:cNvPr id="366" name="Google Shape;366;p18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>
            <a:spLocks noGrp="1"/>
          </p:cNvSpPr>
          <p:nvPr>
            <p:ph type="title"/>
          </p:nvPr>
        </p:nvSpPr>
        <p:spPr>
          <a:xfrm>
            <a:off x="76500" y="136506"/>
            <a:ext cx="12038999" cy="298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2.1.3 TRANG THIẾT BỊ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326581" y="1577589"/>
            <a:ext cx="16145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Cân điện tử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>
            <a:off x="2414330" y="3731482"/>
            <a:ext cx="21515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Bếp từ gia nhiệt</a:t>
            </a:r>
            <a:endParaRPr/>
          </a:p>
        </p:txBody>
      </p:sp>
      <p:sp>
        <p:nvSpPr>
          <p:cNvPr id="375" name="Google Shape;375;p19"/>
          <p:cNvSpPr txBox="1"/>
          <p:nvPr/>
        </p:nvSpPr>
        <p:spPr>
          <a:xfrm>
            <a:off x="10350979" y="1550320"/>
            <a:ext cx="12186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Lò nung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7648487" y="3667474"/>
            <a:ext cx="15327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Máy li tâm</a:t>
            </a:r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5479624" y="1833667"/>
            <a:ext cx="10134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Tủ sấy</a:t>
            </a:r>
            <a:endParaRPr/>
          </a:p>
        </p:txBody>
      </p:sp>
      <p:pic>
        <p:nvPicPr>
          <p:cNvPr id="378" name="Google Shape;378;p19" descr="Cân phân tích 4 số lẻ PR224 Ohaus, 220g x 0.1m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10" y="2043213"/>
            <a:ext cx="1976088" cy="236671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2941"/>
              </a:srgbClr>
            </a:outerShdw>
            <a:reflection stA="29000" endPos="65000" dist="50800" dir="5400000" sy="-100000" algn="bl" rotWithShape="0"/>
          </a:effectLst>
        </p:spPr>
      </p:pic>
      <p:pic>
        <p:nvPicPr>
          <p:cNvPr id="379" name="Google Shape;37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8614" y="4123351"/>
            <a:ext cx="2482985" cy="2482985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</p:spPr>
      </p:pic>
      <p:pic>
        <p:nvPicPr>
          <p:cNvPr id="380" name="Google Shape;380;p19" descr="Tủ sấy phòng thí nghiệm mua ở đâu uy tín? Giá TỐT nhất hiện na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8313" y="2299548"/>
            <a:ext cx="2263121" cy="226312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63921"/>
              </a:srgbClr>
            </a:outerShdw>
            <a:reflection stA="12000" endPos="65000" dist="50800" dir="5400000" sy="-100000" algn="bl" rotWithShape="0"/>
          </a:effectLst>
        </p:spPr>
      </p:pic>
      <p:pic>
        <p:nvPicPr>
          <p:cNvPr id="381" name="Google Shape;381;p19" descr="Máy ly tâ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09883" y="4193147"/>
            <a:ext cx="3810000" cy="23812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91764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82" name="Google Shape;382;p19" descr="Lò Nung 1200 Độ C, 7,2 Lít, SX-5-12, Hãng: Taisite CÔNG TY TNHH ĐẦU TƯ PHÁT  TRIỂN THƯƠNG MẠI AN HÒ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81054" y="2064499"/>
            <a:ext cx="1958454" cy="236671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7647"/>
              </a:srgbClr>
            </a:outerShdw>
            <a:reflection stA="12000" endPos="65000" dist="50800" dir="5400000" sy="-100000" algn="bl" rotWithShape="0"/>
          </a:effectLst>
        </p:spPr>
      </p:pic>
      <p:sp>
        <p:nvSpPr>
          <p:cNvPr id="383" name="Google Shape;383;p19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274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36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2.2. ĐỊA ĐIỂM THỰC HIỆN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PTN Trọng điểm ĐHQG TPHCM CNHH &amp; Dầu khí (KEY CEPP Lab)</a:t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4863" y="2398000"/>
            <a:ext cx="4422273" cy="4422273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0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>
            <a:spLocks noGrp="1"/>
          </p:cNvSpPr>
          <p:nvPr>
            <p:ph type="title"/>
          </p:nvPr>
        </p:nvSpPr>
        <p:spPr>
          <a:xfrm>
            <a:off x="3332" y="0"/>
            <a:ext cx="4191955" cy="315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2.3. THÍ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Quy trình điều chế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1165265" y="3153341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Khuấy </a:t>
            </a:r>
            <a:endParaRPr/>
          </a:p>
        </p:txBody>
      </p:sp>
      <p:cxnSp>
        <p:nvCxnSpPr>
          <p:cNvPr id="399" name="Google Shape;399;p21"/>
          <p:cNvCxnSpPr>
            <a:endCxn id="398" idx="1"/>
          </p:cNvCxnSpPr>
          <p:nvPr/>
        </p:nvCxnSpPr>
        <p:spPr>
          <a:xfrm>
            <a:off x="-282835" y="2810606"/>
            <a:ext cx="1448100" cy="5400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0" name="Google Shape;400;p21"/>
          <p:cNvCxnSpPr>
            <a:stCxn id="401" idx="2"/>
            <a:endCxn id="398" idx="0"/>
          </p:cNvCxnSpPr>
          <p:nvPr/>
        </p:nvCxnSpPr>
        <p:spPr>
          <a:xfrm flipH="1">
            <a:off x="2112252" y="2953086"/>
            <a:ext cx="2700" cy="2004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2" name="Google Shape;402;p21"/>
          <p:cNvCxnSpPr>
            <a:stCxn id="403" idx="2"/>
            <a:endCxn id="398" idx="3"/>
          </p:cNvCxnSpPr>
          <p:nvPr/>
        </p:nvCxnSpPr>
        <p:spPr>
          <a:xfrm flipH="1">
            <a:off x="3059239" y="2946834"/>
            <a:ext cx="767700" cy="403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4" name="Google Shape;404;p21"/>
          <p:cNvCxnSpPr>
            <a:stCxn id="398" idx="2"/>
            <a:endCxn id="405" idx="0"/>
          </p:cNvCxnSpPr>
          <p:nvPr/>
        </p:nvCxnSpPr>
        <p:spPr>
          <a:xfrm>
            <a:off x="2112322" y="3547872"/>
            <a:ext cx="0" cy="2361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6" name="Google Shape;406;p21"/>
          <p:cNvSpPr/>
          <p:nvPr/>
        </p:nvSpPr>
        <p:spPr>
          <a:xfrm>
            <a:off x="0" y="2429866"/>
            <a:ext cx="1138335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10ml TiP</a:t>
            </a:r>
            <a:endParaRPr/>
          </a:p>
        </p:txBody>
      </p:sp>
      <p:sp>
        <p:nvSpPr>
          <p:cNvPr id="401" name="Google Shape;401;p21"/>
          <p:cNvSpPr/>
          <p:nvPr/>
        </p:nvSpPr>
        <p:spPr>
          <a:xfrm>
            <a:off x="1302411" y="2429866"/>
            <a:ext cx="1625081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5ml acid acetic</a:t>
            </a:r>
            <a:endParaRPr/>
          </a:p>
        </p:txBody>
      </p:sp>
      <p:sp>
        <p:nvSpPr>
          <p:cNvPr id="403" name="Google Shape;403;p21"/>
          <p:cNvSpPr/>
          <p:nvPr/>
        </p:nvSpPr>
        <p:spPr>
          <a:xfrm>
            <a:off x="3072546" y="2423614"/>
            <a:ext cx="1508785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500ml etanol</a:t>
            </a:r>
            <a:endParaRPr/>
          </a:p>
        </p:txBody>
      </p:sp>
      <p:sp>
        <p:nvSpPr>
          <p:cNvPr id="405" name="Google Shape;405;p21"/>
          <p:cNvSpPr/>
          <p:nvPr/>
        </p:nvSpPr>
        <p:spPr>
          <a:xfrm>
            <a:off x="1169929" y="3784113"/>
            <a:ext cx="1884786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 dịch A</a:t>
            </a:r>
            <a:endParaRPr/>
          </a:p>
        </p:txBody>
      </p:sp>
      <p:sp>
        <p:nvSpPr>
          <p:cNvPr id="407" name="Google Shape;407;p21"/>
          <p:cNvSpPr/>
          <p:nvPr/>
        </p:nvSpPr>
        <p:spPr>
          <a:xfrm>
            <a:off x="7672268" y="3127972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Khuấy </a:t>
            </a:r>
            <a:endParaRPr/>
          </a:p>
        </p:txBody>
      </p:sp>
      <p:sp>
        <p:nvSpPr>
          <p:cNvPr id="408" name="Google Shape;408;p21"/>
          <p:cNvSpPr/>
          <p:nvPr/>
        </p:nvSpPr>
        <p:spPr>
          <a:xfrm>
            <a:off x="7672268" y="3767689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 dịch B</a:t>
            </a:r>
            <a:endParaRPr/>
          </a:p>
        </p:txBody>
      </p:sp>
      <p:cxnSp>
        <p:nvCxnSpPr>
          <p:cNvPr id="409" name="Google Shape;409;p21"/>
          <p:cNvCxnSpPr>
            <a:stCxn id="410" idx="2"/>
            <a:endCxn id="407" idx="1"/>
          </p:cNvCxnSpPr>
          <p:nvPr/>
        </p:nvCxnSpPr>
        <p:spPr>
          <a:xfrm>
            <a:off x="6792379" y="2930387"/>
            <a:ext cx="879900" cy="394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1" name="Google Shape;411;p21"/>
          <p:cNvCxnSpPr>
            <a:stCxn id="412" idx="2"/>
            <a:endCxn id="407" idx="0"/>
          </p:cNvCxnSpPr>
          <p:nvPr/>
        </p:nvCxnSpPr>
        <p:spPr>
          <a:xfrm>
            <a:off x="8614661" y="2931163"/>
            <a:ext cx="4800" cy="196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3" name="Google Shape;413;p21"/>
          <p:cNvCxnSpPr>
            <a:stCxn id="414" idx="2"/>
            <a:endCxn id="407" idx="3"/>
          </p:cNvCxnSpPr>
          <p:nvPr/>
        </p:nvCxnSpPr>
        <p:spPr>
          <a:xfrm flipH="1">
            <a:off x="9566509" y="2930387"/>
            <a:ext cx="1149000" cy="394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5" name="Google Shape;415;p21"/>
          <p:cNvCxnSpPr>
            <a:stCxn id="407" idx="2"/>
            <a:endCxn id="408" idx="0"/>
          </p:cNvCxnSpPr>
          <p:nvPr/>
        </p:nvCxnSpPr>
        <p:spPr>
          <a:xfrm>
            <a:off x="8619325" y="3522503"/>
            <a:ext cx="0" cy="2451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6" name="Google Shape;416;p21"/>
          <p:cNvCxnSpPr>
            <a:endCxn id="407" idx="1"/>
          </p:cNvCxnSpPr>
          <p:nvPr/>
        </p:nvCxnSpPr>
        <p:spPr>
          <a:xfrm>
            <a:off x="5047568" y="3309638"/>
            <a:ext cx="2624700" cy="15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17" name="Google Shape;417;p21"/>
          <p:cNvSpPr txBox="1"/>
          <p:nvPr/>
        </p:nvSpPr>
        <p:spPr>
          <a:xfrm>
            <a:off x="4940386" y="3029567"/>
            <a:ext cx="203934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12,8g Mg(NO</a:t>
            </a:r>
            <a:r>
              <a:rPr lang="en-US" sz="1400" b="1" i="0" u="none" strike="noStrike" cap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1" i="0" u="none" strike="noStrike" cap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.6H2O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1"/>
          <p:cNvSpPr txBox="1"/>
          <p:nvPr/>
        </p:nvSpPr>
        <p:spPr>
          <a:xfrm>
            <a:off x="4953493" y="3319604"/>
            <a:ext cx="19399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40,4g Fe(NO</a:t>
            </a:r>
            <a:r>
              <a:rPr lang="en-US" sz="1400" b="1" i="0" u="none" strike="noStrike" cap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-US" sz="1400" b="1" i="0" u="none" strike="noStrike" cap="none" baseline="-2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-US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.9H2O</a:t>
            </a:r>
            <a:endParaRPr/>
          </a:p>
        </p:txBody>
      </p:sp>
      <p:sp>
        <p:nvSpPr>
          <p:cNvPr id="410" name="Google Shape;410;p21"/>
          <p:cNvSpPr/>
          <p:nvPr/>
        </p:nvSpPr>
        <p:spPr>
          <a:xfrm>
            <a:off x="6106976" y="2407167"/>
            <a:ext cx="1370806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2g Chitosan</a:t>
            </a:r>
            <a:endParaRPr/>
          </a:p>
        </p:txBody>
      </p:sp>
      <p:sp>
        <p:nvSpPr>
          <p:cNvPr id="412" name="Google Shape;412;p21"/>
          <p:cNvSpPr/>
          <p:nvPr/>
        </p:nvSpPr>
        <p:spPr>
          <a:xfrm>
            <a:off x="7672268" y="2407943"/>
            <a:ext cx="1884786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500ml nước cất</a:t>
            </a:r>
            <a:endParaRPr/>
          </a:p>
        </p:txBody>
      </p:sp>
      <p:sp>
        <p:nvSpPr>
          <p:cNvPr id="414" name="Google Shape;414;p21"/>
          <p:cNvSpPr/>
          <p:nvPr/>
        </p:nvSpPr>
        <p:spPr>
          <a:xfrm>
            <a:off x="9773116" y="2407167"/>
            <a:ext cx="1884786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10ml CH</a:t>
            </a:r>
            <a:r>
              <a:rPr lang="en-US" sz="16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COOH</a:t>
            </a:r>
            <a:endParaRPr/>
          </a:p>
        </p:txBody>
      </p:sp>
      <p:sp>
        <p:nvSpPr>
          <p:cNvPr id="419" name="Google Shape;419;p21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"/>
          <p:cNvSpPr txBox="1">
            <a:spLocks noGrp="1"/>
          </p:cNvSpPr>
          <p:nvPr>
            <p:ph type="title"/>
          </p:nvPr>
        </p:nvSpPr>
        <p:spPr>
          <a:xfrm>
            <a:off x="3332" y="0"/>
            <a:ext cx="4191955" cy="315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2.3. THÍ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Quy trình điều chế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26" name="Google Shape;426;p22"/>
          <p:cNvSpPr/>
          <p:nvPr/>
        </p:nvSpPr>
        <p:spPr>
          <a:xfrm>
            <a:off x="7200119" y="2223192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Chỉnh pH </a:t>
            </a:r>
            <a:endParaRPr/>
          </a:p>
        </p:txBody>
      </p:sp>
      <p:sp>
        <p:nvSpPr>
          <p:cNvPr id="427" name="Google Shape;427;p22"/>
          <p:cNvSpPr/>
          <p:nvPr/>
        </p:nvSpPr>
        <p:spPr>
          <a:xfrm>
            <a:off x="7200119" y="2781153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 nhiệt</a:t>
            </a:r>
            <a:endParaRPr/>
          </a:p>
        </p:txBody>
      </p:sp>
      <p:sp>
        <p:nvSpPr>
          <p:cNvPr id="428" name="Google Shape;428;p22"/>
          <p:cNvSpPr/>
          <p:nvPr/>
        </p:nvSpPr>
        <p:spPr>
          <a:xfrm>
            <a:off x="7190791" y="3418388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Để nguội</a:t>
            </a:r>
            <a:endParaRPr/>
          </a:p>
        </p:txBody>
      </p:sp>
      <p:cxnSp>
        <p:nvCxnSpPr>
          <p:cNvPr id="429" name="Google Shape;429;p22"/>
          <p:cNvCxnSpPr>
            <a:stCxn id="430" idx="2"/>
            <a:endCxn id="426" idx="0"/>
          </p:cNvCxnSpPr>
          <p:nvPr/>
        </p:nvCxnSpPr>
        <p:spPr>
          <a:xfrm>
            <a:off x="6315955" y="1613993"/>
            <a:ext cx="1831200" cy="6093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1" name="Google Shape;431;p22"/>
          <p:cNvCxnSpPr>
            <a:stCxn id="432" idx="2"/>
            <a:endCxn id="426" idx="0"/>
          </p:cNvCxnSpPr>
          <p:nvPr/>
        </p:nvCxnSpPr>
        <p:spPr>
          <a:xfrm flipH="1">
            <a:off x="8147207" y="1613564"/>
            <a:ext cx="2054700" cy="6096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3" name="Google Shape;433;p22"/>
          <p:cNvCxnSpPr>
            <a:stCxn id="426" idx="2"/>
            <a:endCxn id="427" idx="0"/>
          </p:cNvCxnSpPr>
          <p:nvPr/>
        </p:nvCxnSpPr>
        <p:spPr>
          <a:xfrm>
            <a:off x="8147176" y="2617723"/>
            <a:ext cx="0" cy="1635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4" name="Google Shape;434;p22"/>
          <p:cNvCxnSpPr>
            <a:endCxn id="428" idx="0"/>
          </p:cNvCxnSpPr>
          <p:nvPr/>
        </p:nvCxnSpPr>
        <p:spPr>
          <a:xfrm>
            <a:off x="8137848" y="3209888"/>
            <a:ext cx="0" cy="2085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0" name="Google Shape;430;p22"/>
          <p:cNvSpPr/>
          <p:nvPr/>
        </p:nvSpPr>
        <p:spPr>
          <a:xfrm>
            <a:off x="5373562" y="1090773"/>
            <a:ext cx="1884786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 dịch A</a:t>
            </a:r>
            <a:endParaRPr/>
          </a:p>
        </p:txBody>
      </p:sp>
      <p:sp>
        <p:nvSpPr>
          <p:cNvPr id="432" name="Google Shape;432;p22"/>
          <p:cNvSpPr/>
          <p:nvPr/>
        </p:nvSpPr>
        <p:spPr>
          <a:xfrm>
            <a:off x="9259514" y="1090344"/>
            <a:ext cx="1884786" cy="5232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Dung dịch B</a:t>
            </a:r>
            <a:endParaRPr/>
          </a:p>
        </p:txBody>
      </p:sp>
      <p:sp>
        <p:nvSpPr>
          <p:cNvPr id="435" name="Google Shape;435;p22"/>
          <p:cNvSpPr/>
          <p:nvPr/>
        </p:nvSpPr>
        <p:spPr>
          <a:xfrm>
            <a:off x="7200119" y="4028802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Ly tâm, rửa pH</a:t>
            </a:r>
            <a:endParaRPr/>
          </a:p>
        </p:txBody>
      </p:sp>
      <p:sp>
        <p:nvSpPr>
          <p:cNvPr id="436" name="Google Shape;436;p22"/>
          <p:cNvSpPr/>
          <p:nvPr/>
        </p:nvSpPr>
        <p:spPr>
          <a:xfrm>
            <a:off x="7190791" y="4639216"/>
            <a:ext cx="1894114" cy="39453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Sấy </a:t>
            </a:r>
            <a:endParaRPr/>
          </a:p>
        </p:txBody>
      </p:sp>
      <p:sp>
        <p:nvSpPr>
          <p:cNvPr id="437" name="Google Shape;437;p22"/>
          <p:cNvSpPr/>
          <p:nvPr/>
        </p:nvSpPr>
        <p:spPr>
          <a:xfrm>
            <a:off x="7200119" y="5239643"/>
            <a:ext cx="1894114" cy="349212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Nung</a:t>
            </a:r>
            <a:endParaRPr/>
          </a:p>
        </p:txBody>
      </p:sp>
      <p:cxnSp>
        <p:nvCxnSpPr>
          <p:cNvPr id="438" name="Google Shape;438;p22"/>
          <p:cNvCxnSpPr>
            <a:stCxn id="435" idx="2"/>
            <a:endCxn id="436" idx="0"/>
          </p:cNvCxnSpPr>
          <p:nvPr/>
        </p:nvCxnSpPr>
        <p:spPr>
          <a:xfrm flipH="1">
            <a:off x="8137876" y="4423333"/>
            <a:ext cx="9300" cy="2160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39" name="Google Shape;439;p22"/>
          <p:cNvCxnSpPr>
            <a:stCxn id="436" idx="2"/>
            <a:endCxn id="437" idx="0"/>
          </p:cNvCxnSpPr>
          <p:nvPr/>
        </p:nvCxnSpPr>
        <p:spPr>
          <a:xfrm>
            <a:off x="8137848" y="5033747"/>
            <a:ext cx="9300" cy="2058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0" name="Google Shape;440;p22"/>
          <p:cNvCxnSpPr>
            <a:stCxn id="437" idx="2"/>
            <a:endCxn id="441" idx="0"/>
          </p:cNvCxnSpPr>
          <p:nvPr/>
        </p:nvCxnSpPr>
        <p:spPr>
          <a:xfrm>
            <a:off x="8147176" y="5588855"/>
            <a:ext cx="0" cy="2097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2" name="Google Shape;442;p22"/>
          <p:cNvSpPr txBox="1"/>
          <p:nvPr/>
        </p:nvSpPr>
        <p:spPr>
          <a:xfrm>
            <a:off x="9397256" y="4055098"/>
            <a:ext cx="260680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Rửa với nước cất đến pH=7</a:t>
            </a:r>
            <a:endParaRPr/>
          </a:p>
        </p:txBody>
      </p:sp>
      <p:sp>
        <p:nvSpPr>
          <p:cNvPr id="441" name="Google Shape;441;p22"/>
          <p:cNvSpPr/>
          <p:nvPr/>
        </p:nvSpPr>
        <p:spPr>
          <a:xfrm>
            <a:off x="7200121" y="5798675"/>
            <a:ext cx="1894112" cy="60649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MFO-TiO</a:t>
            </a:r>
            <a:r>
              <a:rPr lang="en-US" sz="16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43" name="Google Shape;443;p22"/>
          <p:cNvCxnSpPr>
            <a:stCxn id="428" idx="2"/>
            <a:endCxn id="435" idx="0"/>
          </p:cNvCxnSpPr>
          <p:nvPr/>
        </p:nvCxnSpPr>
        <p:spPr>
          <a:xfrm>
            <a:off x="8137848" y="3812919"/>
            <a:ext cx="9300" cy="2160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4" name="Google Shape;444;p22"/>
          <p:cNvSpPr txBox="1"/>
          <p:nvPr/>
        </p:nvSpPr>
        <p:spPr>
          <a:xfrm>
            <a:off x="9563876" y="2836371"/>
            <a:ext cx="925253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90</a:t>
            </a:r>
            <a:r>
              <a:rPr lang="en-US" sz="1600" b="1" i="0" u="none" strike="noStrike" cap="none" baseline="30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C, 2h</a:t>
            </a:r>
            <a:endParaRPr/>
          </a:p>
        </p:txBody>
      </p:sp>
      <p:graphicFrame>
        <p:nvGraphicFramePr>
          <p:cNvPr id="445" name="Google Shape;445;p22"/>
          <p:cNvGraphicFramePr/>
          <p:nvPr/>
        </p:nvGraphicFramePr>
        <p:xfrm>
          <a:off x="9328" y="3802752"/>
          <a:ext cx="6574125" cy="1005550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219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Yếu tố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Nhiệt độ nung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 gian nung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Khoảng khảo sát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300-900</a:t>
                      </a:r>
                      <a:r>
                        <a:rPr lang="en-US" sz="1600" u="none" strike="noStrike" cap="none" baseline="30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16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0-4h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46" name="Google Shape;446;p22"/>
          <p:cNvCxnSpPr>
            <a:stCxn id="437" idx="1"/>
          </p:cNvCxnSpPr>
          <p:nvPr/>
        </p:nvCxnSpPr>
        <p:spPr>
          <a:xfrm rot="10800000">
            <a:off x="5431919" y="5414249"/>
            <a:ext cx="17682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7" name="Google Shape;447;p22"/>
          <p:cNvCxnSpPr/>
          <p:nvPr/>
        </p:nvCxnSpPr>
        <p:spPr>
          <a:xfrm rot="10800000">
            <a:off x="5431792" y="4836481"/>
            <a:ext cx="0" cy="577768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8" name="Google Shape;448;p22"/>
          <p:cNvSpPr txBox="1"/>
          <p:nvPr/>
        </p:nvSpPr>
        <p:spPr>
          <a:xfrm>
            <a:off x="9530434" y="4651815"/>
            <a:ext cx="22177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</a:t>
            </a:r>
            <a:r>
              <a:rPr lang="en-US" sz="1800" b="1" i="0" u="none" strike="noStrike" cap="none" baseline="30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18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 6h</a:t>
            </a:r>
            <a:endParaRPr/>
          </a:p>
        </p:txBody>
      </p:sp>
      <p:sp>
        <p:nvSpPr>
          <p:cNvPr id="449" name="Google Shape;449;p22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>
            <a:spLocks noGrp="1"/>
          </p:cNvSpPr>
          <p:nvPr>
            <p:ph type="title"/>
          </p:nvPr>
        </p:nvSpPr>
        <p:spPr>
          <a:xfrm>
            <a:off x="0" y="-9331"/>
            <a:ext cx="4490534" cy="3153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2.3. THÍ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Quy trình xúc tác quang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56" name="Google Shape;456;p24"/>
          <p:cNvSpPr/>
          <p:nvPr/>
        </p:nvSpPr>
        <p:spPr>
          <a:xfrm>
            <a:off x="7128588" y="2640563"/>
            <a:ext cx="2043404" cy="65314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Khuấy</a:t>
            </a:r>
            <a:endParaRPr/>
          </a:p>
        </p:txBody>
      </p:sp>
      <p:sp>
        <p:nvSpPr>
          <p:cNvPr id="457" name="Google Shape;457;p24"/>
          <p:cNvSpPr/>
          <p:nvPr/>
        </p:nvSpPr>
        <p:spPr>
          <a:xfrm>
            <a:off x="7128588" y="3716693"/>
            <a:ext cx="2043404" cy="65314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Khuấy</a:t>
            </a:r>
            <a:endParaRPr/>
          </a:p>
        </p:txBody>
      </p:sp>
      <p:sp>
        <p:nvSpPr>
          <p:cNvPr id="458" name="Google Shape;458;p24"/>
          <p:cNvSpPr/>
          <p:nvPr/>
        </p:nvSpPr>
        <p:spPr>
          <a:xfrm>
            <a:off x="7128588" y="4792823"/>
            <a:ext cx="2043404" cy="653143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Lấy mẫu</a:t>
            </a:r>
            <a:endParaRPr/>
          </a:p>
        </p:txBody>
      </p:sp>
      <p:cxnSp>
        <p:nvCxnSpPr>
          <p:cNvPr id="459" name="Google Shape;459;p24"/>
          <p:cNvCxnSpPr/>
          <p:nvPr/>
        </p:nvCxnSpPr>
        <p:spPr>
          <a:xfrm>
            <a:off x="6634066" y="2052735"/>
            <a:ext cx="587827" cy="587828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0" name="Google Shape;460;p24"/>
          <p:cNvCxnSpPr/>
          <p:nvPr/>
        </p:nvCxnSpPr>
        <p:spPr>
          <a:xfrm flipH="1">
            <a:off x="8920065" y="2052735"/>
            <a:ext cx="581609" cy="581608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1" name="Google Shape;461;p24"/>
          <p:cNvCxnSpPr>
            <a:stCxn id="456" idx="2"/>
            <a:endCxn id="457" idx="0"/>
          </p:cNvCxnSpPr>
          <p:nvPr/>
        </p:nvCxnSpPr>
        <p:spPr>
          <a:xfrm>
            <a:off x="8150290" y="3293706"/>
            <a:ext cx="0" cy="4230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2" name="Google Shape;462;p24"/>
          <p:cNvCxnSpPr>
            <a:stCxn id="457" idx="2"/>
            <a:endCxn id="458" idx="0"/>
          </p:cNvCxnSpPr>
          <p:nvPr/>
        </p:nvCxnSpPr>
        <p:spPr>
          <a:xfrm>
            <a:off x="8150290" y="4369836"/>
            <a:ext cx="0" cy="4230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3" name="Google Shape;463;p24"/>
          <p:cNvSpPr txBox="1"/>
          <p:nvPr/>
        </p:nvSpPr>
        <p:spPr>
          <a:xfrm>
            <a:off x="9311951" y="2803916"/>
            <a:ext cx="23202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Trong tối, t =30p</a:t>
            </a:r>
            <a:endParaRPr/>
          </a:p>
        </p:txBody>
      </p:sp>
      <p:cxnSp>
        <p:nvCxnSpPr>
          <p:cNvPr id="464" name="Google Shape;464;p24"/>
          <p:cNvCxnSpPr>
            <a:endCxn id="457" idx="1"/>
          </p:cNvCxnSpPr>
          <p:nvPr/>
        </p:nvCxnSpPr>
        <p:spPr>
          <a:xfrm rot="10800000" flipH="1">
            <a:off x="5234388" y="4043265"/>
            <a:ext cx="1894200" cy="249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65" name="Google Shape;465;p24"/>
          <p:cNvSpPr txBox="1"/>
          <p:nvPr/>
        </p:nvSpPr>
        <p:spPr>
          <a:xfrm>
            <a:off x="5495730" y="3716693"/>
            <a:ext cx="113833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2ml H</a:t>
            </a:r>
            <a:r>
              <a:rPr lang="en-US" sz="16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16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6" name="Google Shape;466;p24"/>
          <p:cNvSpPr txBox="1"/>
          <p:nvPr/>
        </p:nvSpPr>
        <p:spPr>
          <a:xfrm>
            <a:off x="9311951" y="3862874"/>
            <a:ext cx="12089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Bật đèn UV</a:t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5557935" y="1416696"/>
            <a:ext cx="2043404" cy="65314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80mg MFO-TiO</a:t>
            </a:r>
            <a:r>
              <a:rPr lang="en-US" sz="16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16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8" name="Google Shape;468;p24"/>
          <p:cNvSpPr/>
          <p:nvPr/>
        </p:nvSpPr>
        <p:spPr>
          <a:xfrm>
            <a:off x="8479972" y="1375487"/>
            <a:ext cx="2043404" cy="65314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100ml MB 20mg/L</a:t>
            </a:r>
            <a:endParaRPr/>
          </a:p>
        </p:txBody>
      </p:sp>
      <p:sp>
        <p:nvSpPr>
          <p:cNvPr id="469" name="Google Shape;469;p24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2328139" y="98991"/>
            <a:ext cx="7535333" cy="6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ĐẶT VẤN ĐỀ</a:t>
            </a:r>
            <a:endParaRPr sz="3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1330" y="761237"/>
            <a:ext cx="12188952" cy="82824"/>
          </a:xfrm>
          <a:prstGeom prst="rect">
            <a:avLst/>
          </a:prstGeom>
          <a:solidFill>
            <a:srgbClr val="5C9BD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09187" y="1606490"/>
            <a:ext cx="6758541" cy="11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 nước công nghiệp dệt nhuộm chứa methylene blue gây hại con người, động vật và thực vật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6095805" y="4515598"/>
            <a:ext cx="5282141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Xúc tác quang phân hủy chất hữu cơ gây ô nhiễm bằng các hạt kích thước nano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5" descr="Hiện trạng ô nhiễm nước thải dệt nhuộm - Hóa chất Cleamchem"/>
          <p:cNvPicPr preferRelativeResize="0"/>
          <p:nvPr/>
        </p:nvPicPr>
        <p:blipFill rotWithShape="1">
          <a:blip r:embed="rId3">
            <a:alphaModFix/>
          </a:blip>
          <a:srcRect t="-472" b="471"/>
          <a:stretch/>
        </p:blipFill>
        <p:spPr>
          <a:xfrm>
            <a:off x="7115934" y="957202"/>
            <a:ext cx="4262012" cy="3133397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71" name="Google Shape;171;p25" descr="mtcnx.com - Xử lý ô nhiễm không khí bằng vật liệu xúc tác quang hóa - nano  T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054" y="3723125"/>
            <a:ext cx="4902815" cy="2815806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grpSp>
        <p:nvGrpSpPr>
          <p:cNvPr id="476" name="Google Shape;476;p57"/>
          <p:cNvGrpSpPr/>
          <p:nvPr/>
        </p:nvGrpSpPr>
        <p:grpSpPr>
          <a:xfrm>
            <a:off x="1989629" y="724838"/>
            <a:ext cx="8212742" cy="4992003"/>
            <a:chOff x="695948" y="304961"/>
            <a:chExt cx="8212742" cy="4992003"/>
          </a:xfrm>
        </p:grpSpPr>
        <p:grpSp>
          <p:nvGrpSpPr>
            <p:cNvPr id="477" name="Google Shape;477;p57"/>
            <p:cNvGrpSpPr/>
            <p:nvPr/>
          </p:nvGrpSpPr>
          <p:grpSpPr>
            <a:xfrm>
              <a:off x="695948" y="304961"/>
              <a:ext cx="3960601" cy="4992003"/>
              <a:chOff x="381000" y="287512"/>
              <a:chExt cx="3302000" cy="3851275"/>
            </a:xfrm>
          </p:grpSpPr>
          <p:graphicFrame>
            <p:nvGraphicFramePr>
              <p:cNvPr id="478" name="Google Shape;478;p57"/>
              <p:cNvGraphicFramePr/>
              <p:nvPr/>
            </p:nvGraphicFramePr>
            <p:xfrm>
              <a:off x="433388" y="287512"/>
              <a:ext cx="3095625" cy="38512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" r:id="rId4" imgW="3095625" imgH="3851275" progId="Origin50.Graph">
                      <p:embed/>
                    </p:oleObj>
                  </mc:Choice>
                  <mc:Fallback>
                    <p:oleObj r:id="rId4" imgW="3095625" imgH="3851275" progId="Origin50.Graph">
                      <p:embed/>
                      <p:pic>
                        <p:nvPicPr>
                          <p:cNvPr id="478" name="Google Shape;478;p57"/>
                          <p:cNvPicPr preferRelativeResize="0"/>
                          <p:nvPr/>
                        </p:nvPicPr>
                        <p:blipFill rotWithShape="1">
                          <a:blip r:embed="rId5">
                            <a:alphaModFix/>
                          </a:blip>
                          <a:srcRect/>
                          <a:stretch/>
                        </p:blipFill>
                        <p:spPr>
                          <a:xfrm>
                            <a:off x="433388" y="287512"/>
                            <a:ext cx="3095625" cy="38512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9" name="Google Shape;479;p57"/>
              <p:cNvSpPr txBox="1"/>
              <p:nvPr/>
            </p:nvSpPr>
            <p:spPr>
              <a:xfrm>
                <a:off x="381000" y="304799"/>
                <a:ext cx="2286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endParaRPr/>
              </a:p>
            </p:txBody>
          </p:sp>
          <p:sp>
            <p:nvSpPr>
              <p:cNvPr id="480" name="Google Shape;480;p57"/>
              <p:cNvSpPr txBox="1"/>
              <p:nvPr/>
            </p:nvSpPr>
            <p:spPr>
              <a:xfrm>
                <a:off x="3352800" y="304798"/>
                <a:ext cx="2286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b</a:t>
                </a:r>
                <a:endParaRPr/>
              </a:p>
            </p:txBody>
          </p:sp>
          <p:sp>
            <p:nvSpPr>
              <p:cNvPr id="481" name="Google Shape;481;p57"/>
              <p:cNvSpPr txBox="1"/>
              <p:nvPr/>
            </p:nvSpPr>
            <p:spPr>
              <a:xfrm>
                <a:off x="3454400" y="2133600"/>
                <a:ext cx="228600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</p:grpSp>
        <p:graphicFrame>
          <p:nvGraphicFramePr>
            <p:cNvPr id="482" name="Google Shape;482;p57"/>
            <p:cNvGraphicFramePr/>
            <p:nvPr/>
          </p:nvGraphicFramePr>
          <p:xfrm>
            <a:off x="4260489" y="327367"/>
            <a:ext cx="4648201" cy="4947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9" r:id="rId6" imgW="4648201" imgH="4947192" progId="Origin50.Graph">
                    <p:embed/>
                  </p:oleObj>
                </mc:Choice>
                <mc:Fallback>
                  <p:oleObj r:id="rId6" imgW="4648201" imgH="4947192" progId="Origin50.Graph">
                    <p:embed/>
                    <p:pic>
                      <p:nvPicPr>
                        <p:cNvPr id="482" name="Google Shape;482;p57"/>
                        <p:cNvPicPr preferRelativeResize="0"/>
                        <p:nvPr/>
                      </p:nvPicPr>
                      <p:blipFill rotWithShape="1">
                        <a:blip r:embed="rId7">
                          <a:alphaModFix/>
                        </a:blip>
                        <a:srcRect/>
                        <a:stretch/>
                      </p:blipFill>
                      <p:spPr>
                        <a:xfrm>
                          <a:off x="4260489" y="327367"/>
                          <a:ext cx="4648201" cy="4947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83" name="Google Shape;483;p57"/>
          <p:cNvSpPr txBox="1"/>
          <p:nvPr/>
        </p:nvSpPr>
        <p:spPr>
          <a:xfrm>
            <a:off x="2814302" y="5801150"/>
            <a:ext cx="667201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Hình 1: (a) giản đồ XRD, (b) hiệu suất quang phân hủy, </a:t>
            </a:r>
            <a:b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và (c) động học quang phân hủy MB của vật liệu MgFe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-TiO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7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2453756" y="6078149"/>
            <a:ext cx="73019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2: Ảnh SEM của vật liệu MgFe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-TiO</a:t>
            </a:r>
            <a:r>
              <a:rPr lang="en-US" sz="1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ở các nhiệt độ nung khác nhau</a:t>
            </a:r>
            <a:endParaRPr/>
          </a:p>
        </p:txBody>
      </p:sp>
      <p:grpSp>
        <p:nvGrpSpPr>
          <p:cNvPr id="492" name="Google Shape;492;p58"/>
          <p:cNvGrpSpPr/>
          <p:nvPr/>
        </p:nvGrpSpPr>
        <p:grpSpPr>
          <a:xfrm>
            <a:off x="2478607" y="658473"/>
            <a:ext cx="7252296" cy="5304419"/>
            <a:chOff x="1341146" y="406547"/>
            <a:chExt cx="7252296" cy="5304419"/>
          </a:xfrm>
        </p:grpSpPr>
        <p:grpSp>
          <p:nvGrpSpPr>
            <p:cNvPr id="493" name="Google Shape;493;p58"/>
            <p:cNvGrpSpPr/>
            <p:nvPr/>
          </p:nvGrpSpPr>
          <p:grpSpPr>
            <a:xfrm>
              <a:off x="1341146" y="413266"/>
              <a:ext cx="7252296" cy="5297700"/>
              <a:chOff x="297180" y="228600"/>
              <a:chExt cx="7252296" cy="5297700"/>
            </a:xfrm>
          </p:grpSpPr>
          <p:pic>
            <p:nvPicPr>
              <p:cNvPr id="494" name="Google Shape;494;p5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709882" y="19945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5" name="Google Shape;495;p5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7180" y="2286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6" name="Google Shape;496;p5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139664" y="2286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7" name="Google Shape;497;p5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7180" y="19945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8" name="Google Shape;498;p5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729852" y="2286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9" name="Google Shape;499;p5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139664" y="197164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0" name="Google Shape;500;p5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729852" y="37604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</p:grpSp>
        <p:sp>
          <p:nvSpPr>
            <p:cNvPr id="501" name="Google Shape;501;p58"/>
            <p:cNvSpPr txBox="1"/>
            <p:nvPr/>
          </p:nvSpPr>
          <p:spPr>
            <a:xfrm>
              <a:off x="2769870" y="406547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300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2" name="Google Shape;502;p58"/>
            <p:cNvSpPr txBox="1"/>
            <p:nvPr/>
          </p:nvSpPr>
          <p:spPr>
            <a:xfrm>
              <a:off x="5179682" y="406547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400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3" name="Google Shape;503;p58"/>
            <p:cNvSpPr txBox="1"/>
            <p:nvPr/>
          </p:nvSpPr>
          <p:spPr>
            <a:xfrm>
              <a:off x="7575117" y="41326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500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4" name="Google Shape;504;p58"/>
            <p:cNvSpPr txBox="1"/>
            <p:nvPr/>
          </p:nvSpPr>
          <p:spPr>
            <a:xfrm>
              <a:off x="2769870" y="217916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600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5" name="Google Shape;505;p58"/>
            <p:cNvSpPr txBox="1"/>
            <p:nvPr/>
          </p:nvSpPr>
          <p:spPr>
            <a:xfrm>
              <a:off x="5148210" y="215630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700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6" name="Google Shape;506;p58"/>
            <p:cNvSpPr txBox="1"/>
            <p:nvPr/>
          </p:nvSpPr>
          <p:spPr>
            <a:xfrm>
              <a:off x="7575117" y="215630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7" name="Google Shape;507;p58"/>
            <p:cNvSpPr txBox="1"/>
            <p:nvPr/>
          </p:nvSpPr>
          <p:spPr>
            <a:xfrm>
              <a:off x="5179682" y="394506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900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sp>
        <p:nvSpPr>
          <p:cNvPr id="508" name="Google Shape;508;p58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1214427" y="5425760"/>
            <a:ext cx="97577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3: Hình ảnh SEM của MgFe2O4-TiO2 với thời gian nung khác nhau và sự phân bố kích thước hạt</a:t>
            </a: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6" name="Google Shape;516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0238" y="1235184"/>
            <a:ext cx="8066172" cy="4062723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9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1103819" y="5425760"/>
            <a:ext cx="997901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4: (a) Quang phổ Raman; (b) Năng suất loại bỏ và (c) Nghiên cứu động học để phân hủy quang MB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 MFO-TiO2 với thời gian vôi hóa khác nhau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5" name="Google Shape;525;p60"/>
          <p:cNvSpPr/>
          <p:nvPr/>
        </p:nvSpPr>
        <p:spPr>
          <a:xfrm>
            <a:off x="821094" y="150222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6" name="Google Shape;526;p60"/>
          <p:cNvGraphicFramePr/>
          <p:nvPr/>
        </p:nvGraphicFramePr>
        <p:xfrm>
          <a:off x="231204" y="923727"/>
          <a:ext cx="3908649" cy="3961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4" imgW="3908649" imgH="3961321" progId="Origin50.Graph">
                  <p:embed/>
                </p:oleObj>
              </mc:Choice>
              <mc:Fallback>
                <p:oleObj r:id="rId4" imgW="3908649" imgH="3961321" progId="Origin50.Graph">
                  <p:embed/>
                  <p:pic>
                    <p:nvPicPr>
                      <p:cNvPr id="526" name="Google Shape;526;p60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231204" y="923727"/>
                        <a:ext cx="3908649" cy="39613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7" name="Google Shape;527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39853" y="1003921"/>
            <a:ext cx="7944770" cy="380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0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1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760777" y="5425760"/>
            <a:ext cx="10665099" cy="1167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5: (a) Ảnh hưởng của các tác nhân nhặt rác đối với hoạt động xúc tác quang của MFO-TiO2 đối với MB và </a:t>
            </a:r>
            <a:endParaRPr/>
          </a:p>
          <a:p>
            <a:pPr marL="0" marR="0" lvl="0" indent="0" algn="ctr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(b) Cơ chế phân hủy quang học của MFO-TiO2 đối với MB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61"/>
          <p:cNvSpPr/>
          <p:nvPr/>
        </p:nvSpPr>
        <p:spPr>
          <a:xfrm>
            <a:off x="821094" y="150222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61"/>
          <p:cNvSpPr txBox="1"/>
          <p:nvPr/>
        </p:nvSpPr>
        <p:spPr>
          <a:xfrm>
            <a:off x="298580" y="649233"/>
            <a:ext cx="81362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Cơ chế xúc tác quang</a:t>
            </a:r>
            <a:endParaRPr/>
          </a:p>
        </p:txBody>
      </p:sp>
      <p:pic>
        <p:nvPicPr>
          <p:cNvPr id="538" name="Google Shape;538;p61"/>
          <p:cNvPicPr preferRelativeResize="0"/>
          <p:nvPr/>
        </p:nvPicPr>
        <p:blipFill rotWithShape="1">
          <a:blip r:embed="rId3">
            <a:alphaModFix/>
          </a:blip>
          <a:srcRect r="1433"/>
          <a:stretch/>
        </p:blipFill>
        <p:spPr>
          <a:xfrm>
            <a:off x="967026" y="1124115"/>
            <a:ext cx="10252600" cy="4231657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1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87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KẾ HOẠCH THỰC HIỆN LUẬN VĂN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chemeClr val="dk1"/>
              </a:solidFill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2971800" y="3284442"/>
            <a:ext cx="6148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aphicFrame>
        <p:nvGraphicFramePr>
          <p:cNvPr id="547" name="Google Shape;547;p62"/>
          <p:cNvGraphicFramePr/>
          <p:nvPr/>
        </p:nvGraphicFramePr>
        <p:xfrm>
          <a:off x="697723" y="1382710"/>
          <a:ext cx="10284425" cy="4092600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128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3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77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1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Nội dung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Tháng 6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Tháng 7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Tháng 8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Hoàn thành bản thảo bài báo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Tổng hợp vật liệu MFO-TiO</a:t>
                      </a:r>
                      <a:r>
                        <a:rPr lang="en-US" sz="1800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/rGO và khảo sát khả năng xúc tác quang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48" name="Google Shape;548;p62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"/>
          <p:cNvSpPr/>
          <p:nvPr/>
        </p:nvSpPr>
        <p:spPr>
          <a:xfrm>
            <a:off x="381000" y="2209800"/>
            <a:ext cx="1110906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CHÂN THÀNH CẢM ƠN THẦY ĐÃ LẮNG NGHE !</a:t>
            </a:r>
            <a:endParaRPr sz="6000" b="1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2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>
    <p:push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"/>
          <p:cNvSpPr/>
          <p:nvPr/>
        </p:nvSpPr>
        <p:spPr>
          <a:xfrm>
            <a:off x="8521954" y="5219629"/>
            <a:ext cx="914400" cy="928034"/>
          </a:xfrm>
          <a:prstGeom prst="ellipse">
            <a:avLst/>
          </a:prstGeom>
          <a:solidFill>
            <a:srgbClr val="FCD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 txBox="1">
            <a:spLocks noGrp="1"/>
          </p:cNvSpPr>
          <p:nvPr>
            <p:ph type="ctrTitle"/>
          </p:nvPr>
        </p:nvSpPr>
        <p:spPr>
          <a:xfrm>
            <a:off x="800100" y="228600"/>
            <a:ext cx="10363200" cy="101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BÁO CÁO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3212841" y="1475079"/>
            <a:ext cx="5766318" cy="942392"/>
          </a:xfrm>
          <a:prstGeom prst="rect">
            <a:avLst/>
          </a:prstGeom>
          <a:solidFill>
            <a:srgbClr val="011F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3212841" y="2710154"/>
            <a:ext cx="5766318" cy="942392"/>
          </a:xfrm>
          <a:prstGeom prst="rect">
            <a:avLst/>
          </a:prstGeom>
          <a:solidFill>
            <a:srgbClr val="0454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3212841" y="3953332"/>
            <a:ext cx="5766318" cy="942392"/>
          </a:xfrm>
          <a:prstGeom prst="rect">
            <a:avLst/>
          </a:prstGeom>
          <a:solidFill>
            <a:srgbClr val="E864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3212837" y="5205270"/>
            <a:ext cx="5766318" cy="942392"/>
          </a:xfrm>
          <a:prstGeom prst="rect">
            <a:avLst/>
          </a:prstGeom>
          <a:solidFill>
            <a:srgbClr val="FCD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 txBox="1"/>
          <p:nvPr/>
        </p:nvSpPr>
        <p:spPr>
          <a:xfrm>
            <a:off x="3212838" y="1620866"/>
            <a:ext cx="44040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TỔNG QUAN</a:t>
            </a:r>
            <a:endParaRPr/>
          </a:p>
        </p:txBody>
      </p:sp>
      <p:sp>
        <p:nvSpPr>
          <p:cNvPr id="185" name="Google Shape;185;p2"/>
          <p:cNvSpPr txBox="1"/>
          <p:nvPr/>
        </p:nvSpPr>
        <p:spPr>
          <a:xfrm>
            <a:off x="3212837" y="2863812"/>
            <a:ext cx="44040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THỰC NGHIỆM</a:t>
            </a:r>
            <a:endParaRPr/>
          </a:p>
        </p:txBody>
      </p:sp>
      <p:sp>
        <p:nvSpPr>
          <p:cNvPr id="186" name="Google Shape;186;p2"/>
          <p:cNvSpPr txBox="1"/>
          <p:nvPr/>
        </p:nvSpPr>
        <p:spPr>
          <a:xfrm>
            <a:off x="3212837" y="4098867"/>
            <a:ext cx="440404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KẾT QUẢ</a:t>
            </a:r>
            <a:endParaRPr/>
          </a:p>
        </p:txBody>
      </p:sp>
      <p:sp>
        <p:nvSpPr>
          <p:cNvPr id="187" name="Google Shape;187;p2"/>
          <p:cNvSpPr txBox="1"/>
          <p:nvPr/>
        </p:nvSpPr>
        <p:spPr>
          <a:xfrm>
            <a:off x="3212835" y="5353300"/>
            <a:ext cx="63043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KẾ HOẠCH THỰC HIỆN</a:t>
            </a:r>
            <a:endParaRPr/>
          </a:p>
        </p:txBody>
      </p:sp>
      <p:sp>
        <p:nvSpPr>
          <p:cNvPr id="188" name="Google Shape;188;p2"/>
          <p:cNvSpPr/>
          <p:nvPr/>
        </p:nvSpPr>
        <p:spPr>
          <a:xfrm>
            <a:off x="8521958" y="1483838"/>
            <a:ext cx="914400" cy="933615"/>
          </a:xfrm>
          <a:prstGeom prst="ellipse">
            <a:avLst/>
          </a:prstGeom>
          <a:solidFill>
            <a:srgbClr val="011F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8521958" y="2718257"/>
            <a:ext cx="914400" cy="928661"/>
          </a:xfrm>
          <a:prstGeom prst="ellipse">
            <a:avLst/>
          </a:prstGeom>
          <a:solidFill>
            <a:srgbClr val="0454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8521959" y="3956464"/>
            <a:ext cx="914400" cy="931139"/>
          </a:xfrm>
          <a:prstGeom prst="ellipse">
            <a:avLst/>
          </a:prstGeom>
          <a:solidFill>
            <a:srgbClr val="E864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2416675" y="1344922"/>
            <a:ext cx="1252436" cy="1211445"/>
          </a:xfrm>
          <a:prstGeom prst="ellipse">
            <a:avLst/>
          </a:prstGeom>
          <a:solidFill>
            <a:srgbClr val="011F6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/>
          </a:p>
        </p:txBody>
      </p:sp>
      <p:sp>
        <p:nvSpPr>
          <p:cNvPr id="192" name="Google Shape;192;p2"/>
          <p:cNvSpPr/>
          <p:nvPr/>
        </p:nvSpPr>
        <p:spPr>
          <a:xfrm>
            <a:off x="2416675" y="2575627"/>
            <a:ext cx="1252436" cy="1211445"/>
          </a:xfrm>
          <a:prstGeom prst="ellipse">
            <a:avLst/>
          </a:prstGeom>
          <a:solidFill>
            <a:srgbClr val="04549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/>
          </a:p>
        </p:txBody>
      </p:sp>
      <p:sp>
        <p:nvSpPr>
          <p:cNvPr id="193" name="Google Shape;193;p2"/>
          <p:cNvSpPr/>
          <p:nvPr/>
        </p:nvSpPr>
        <p:spPr>
          <a:xfrm>
            <a:off x="2416675" y="3816434"/>
            <a:ext cx="1252436" cy="1211445"/>
          </a:xfrm>
          <a:prstGeom prst="ellipse">
            <a:avLst/>
          </a:prstGeom>
          <a:solidFill>
            <a:srgbClr val="E864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/>
          </a:p>
        </p:txBody>
      </p:sp>
      <p:sp>
        <p:nvSpPr>
          <p:cNvPr id="194" name="Google Shape;194;p2"/>
          <p:cNvSpPr/>
          <p:nvPr/>
        </p:nvSpPr>
        <p:spPr>
          <a:xfrm>
            <a:off x="2416675" y="5077923"/>
            <a:ext cx="1252436" cy="1211445"/>
          </a:xfrm>
          <a:prstGeom prst="ellipse">
            <a:avLst/>
          </a:prstGeom>
          <a:solidFill>
            <a:srgbClr val="FCD9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/>
          </a:p>
        </p:txBody>
      </p:sp>
      <p:sp>
        <p:nvSpPr>
          <p:cNvPr id="195" name="Google Shape;195;p2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7286881" cy="24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Vật liệu tổng hợp MFO/TiO</a:t>
            </a:r>
            <a:r>
              <a:rPr lang="en-US" sz="3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202" name="Google Shape;202;p3"/>
          <p:cNvSpPr/>
          <p:nvPr/>
        </p:nvSpPr>
        <p:spPr>
          <a:xfrm>
            <a:off x="559837" y="2957804"/>
            <a:ext cx="2015412" cy="201541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rgbClr val="AC5B2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MFO-TiO</a:t>
            </a:r>
            <a:r>
              <a:rPr lang="en-US" sz="2000" b="1" i="0" u="none" strike="noStrike" cap="none" baseline="-25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 b="1" i="0" u="none" strike="noStrike" cap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3" name="Google Shape;203;p3"/>
          <p:cNvCxnSpPr>
            <a:stCxn id="202" idx="7"/>
          </p:cNvCxnSpPr>
          <p:nvPr/>
        </p:nvCxnSpPr>
        <p:spPr>
          <a:xfrm rot="10800000" flipH="1">
            <a:off x="2280099" y="2192754"/>
            <a:ext cx="1032300" cy="10602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4" name="Google Shape;204;p3"/>
          <p:cNvCxnSpPr>
            <a:stCxn id="202" idx="6"/>
          </p:cNvCxnSpPr>
          <p:nvPr/>
        </p:nvCxnSpPr>
        <p:spPr>
          <a:xfrm>
            <a:off x="2575249" y="3965510"/>
            <a:ext cx="802500" cy="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5" name="Google Shape;205;p3"/>
          <p:cNvCxnSpPr>
            <a:stCxn id="202" idx="5"/>
          </p:cNvCxnSpPr>
          <p:nvPr/>
        </p:nvCxnSpPr>
        <p:spPr>
          <a:xfrm>
            <a:off x="2280099" y="4678066"/>
            <a:ext cx="991500" cy="1007700"/>
          </a:xfrm>
          <a:prstGeom prst="straightConnector1">
            <a:avLst/>
          </a:prstGeom>
          <a:noFill/>
          <a:ln w="9525" cap="flat" cmpd="sng">
            <a:solidFill>
              <a:srgbClr val="5597D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06" name="Google Shape;206;p3"/>
          <p:cNvSpPr txBox="1"/>
          <p:nvPr/>
        </p:nvSpPr>
        <p:spPr>
          <a:xfrm>
            <a:off x="3385036" y="1931084"/>
            <a:ext cx="41969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Hoạt tính xúc tác quang cao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"/>
          <p:cNvSpPr txBox="1"/>
          <p:nvPr/>
        </p:nvSpPr>
        <p:spPr>
          <a:xfrm>
            <a:off x="3385036" y="3675504"/>
            <a:ext cx="66920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Mở rộng độ nhạy quang cho cả vùng UV-vis</a:t>
            </a:r>
            <a:endParaRPr/>
          </a:p>
        </p:txBody>
      </p:sp>
      <p:sp>
        <p:nvSpPr>
          <p:cNvPr id="208" name="Google Shape;208;p3"/>
          <p:cNvSpPr txBox="1"/>
          <p:nvPr/>
        </p:nvSpPr>
        <p:spPr>
          <a:xfrm>
            <a:off x="3385036" y="5408123"/>
            <a:ext cx="52661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chống ăn mòn quang học</a:t>
            </a:r>
            <a:endParaRPr/>
          </a:p>
        </p:txBody>
      </p:sp>
      <p:sp>
        <p:nvSpPr>
          <p:cNvPr id="209" name="Google Shape;209;p3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7286881" cy="24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Vật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MFO/TiO</a:t>
            </a:r>
            <a:r>
              <a:rPr lang="en-US" sz="36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solidFill>
                <a:srgbClr val="FF0000"/>
              </a:solidFill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1353582" y="4355142"/>
            <a:ext cx="23001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trúc TiO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386933" y="1272533"/>
            <a:ext cx="115099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Titan dioxit (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TiO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cấu tạo, tính chất và ứng dụng</a:t>
            </a:r>
            <a:endParaRPr/>
          </a:p>
        </p:txBody>
      </p:sp>
      <p:grpSp>
        <p:nvGrpSpPr>
          <p:cNvPr id="218" name="Google Shape;218;p7"/>
          <p:cNvGrpSpPr/>
          <p:nvPr/>
        </p:nvGrpSpPr>
        <p:grpSpPr>
          <a:xfrm>
            <a:off x="6486920" y="1833203"/>
            <a:ext cx="5034277" cy="3867070"/>
            <a:chOff x="1340280" y="176501"/>
            <a:chExt cx="5034277" cy="3867070"/>
          </a:xfrm>
        </p:grpSpPr>
        <p:sp>
          <p:nvSpPr>
            <p:cNvPr id="219" name="Google Shape;219;p7"/>
            <p:cNvSpPr/>
            <p:nvPr/>
          </p:nvSpPr>
          <p:spPr>
            <a:xfrm>
              <a:off x="3295579" y="1548111"/>
              <a:ext cx="1084091" cy="1084091"/>
            </a:xfrm>
            <a:prstGeom prst="ellipse">
              <a:avLst/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 txBox="1"/>
            <p:nvPr/>
          </p:nvSpPr>
          <p:spPr>
            <a:xfrm>
              <a:off x="3454340" y="1706872"/>
              <a:ext cx="766569" cy="766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TiO</a:t>
              </a:r>
              <a:r>
                <a:rPr lang="en-US" sz="2400" b="1" i="0" u="none" strike="noStrike" cap="none" baseline="-25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7"/>
            <p:cNvSpPr/>
            <p:nvPr/>
          </p:nvSpPr>
          <p:spPr>
            <a:xfrm rot="-10780506">
              <a:off x="3100822" y="1902073"/>
              <a:ext cx="137635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7"/>
            <p:cNvSpPr txBox="1"/>
            <p:nvPr/>
          </p:nvSpPr>
          <p:spPr>
            <a:xfrm rot="19494">
              <a:off x="3142112" y="1975908"/>
              <a:ext cx="96345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1340280" y="1479240"/>
              <a:ext cx="1695648" cy="1203124"/>
            </a:xfrm>
            <a:prstGeom prst="ellipse">
              <a:avLst/>
            </a:prstGeom>
            <a:solidFill>
              <a:srgbClr val="00B05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 txBox="1"/>
            <p:nvPr/>
          </p:nvSpPr>
          <p:spPr>
            <a:xfrm>
              <a:off x="1588602" y="1655433"/>
              <a:ext cx="1199004" cy="8507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Xúc tác 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5" name="Google Shape;225;p7"/>
            <p:cNvSpPr/>
            <p:nvPr/>
          </p:nvSpPr>
          <p:spPr>
            <a:xfrm rot="-72630">
              <a:off x="4436920" y="1891736"/>
              <a:ext cx="138281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D07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7"/>
            <p:cNvSpPr txBox="1"/>
            <p:nvPr/>
          </p:nvSpPr>
          <p:spPr>
            <a:xfrm rot="-72630">
              <a:off x="4436925" y="1965892"/>
              <a:ext cx="96797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4639903" y="1512831"/>
              <a:ext cx="1734654" cy="1084091"/>
            </a:xfrm>
            <a:prstGeom prst="ellipse">
              <a:avLst/>
            </a:prstGeom>
            <a:solidFill>
              <a:srgbClr val="D07A5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 txBox="1"/>
            <p:nvPr/>
          </p:nvSpPr>
          <p:spPr>
            <a:xfrm>
              <a:off x="4893937" y="1671592"/>
              <a:ext cx="1226586" cy="766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Pin mặt trời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 rot="5395599">
              <a:off x="3755080" y="2600605"/>
              <a:ext cx="166867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B888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 txBox="1"/>
            <p:nvPr/>
          </p:nvSpPr>
          <p:spPr>
            <a:xfrm rot="5395599">
              <a:off x="3780078" y="2649293"/>
              <a:ext cx="116807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3029710" y="2947046"/>
              <a:ext cx="1619425" cy="1096525"/>
            </a:xfrm>
            <a:prstGeom prst="ellipse">
              <a:avLst/>
            </a:prstGeom>
            <a:solidFill>
              <a:srgbClr val="B8888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 txBox="1"/>
            <p:nvPr/>
          </p:nvSpPr>
          <p:spPr>
            <a:xfrm>
              <a:off x="3266869" y="3107628"/>
              <a:ext cx="1145107" cy="7753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Điện – Điện tử</a:t>
              </a:r>
              <a:endParaRPr sz="2400" b="1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233" name="Google Shape;233;p7"/>
            <p:cNvSpPr/>
            <p:nvPr/>
          </p:nvSpPr>
          <p:spPr>
            <a:xfrm rot="-5393655">
              <a:off x="3762689" y="1224369"/>
              <a:ext cx="152385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4A4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 txBox="1"/>
            <p:nvPr/>
          </p:nvSpPr>
          <p:spPr>
            <a:xfrm rot="-5393655">
              <a:off x="3785504" y="1320944"/>
              <a:ext cx="106670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3101510" y="176501"/>
              <a:ext cx="1477290" cy="1084091"/>
            </a:xfrm>
            <a:prstGeom prst="ellipse">
              <a:avLst/>
            </a:prstGeom>
            <a:solidFill>
              <a:srgbClr val="A4A4A4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" name="Google Shape;236;p7"/>
            <p:cNvSpPr txBox="1"/>
            <p:nvPr/>
          </p:nvSpPr>
          <p:spPr>
            <a:xfrm>
              <a:off x="3317854" y="335262"/>
              <a:ext cx="1044602" cy="7665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chemeClr val="lt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Sơn</a:t>
              </a:r>
              <a:endParaRPr sz="2400" b="1" i="0" u="none" strike="noStrike" cap="none" dirty="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237" name="Google Shape;237;p7"/>
          <p:cNvSpPr/>
          <p:nvPr/>
        </p:nvSpPr>
        <p:spPr>
          <a:xfrm>
            <a:off x="7976812" y="6138821"/>
            <a:ext cx="23001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 dụng TiO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72" y="2570446"/>
            <a:ext cx="3522148" cy="172444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8F278E-157A-916D-947E-E69E2FC9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7305" y="4349907"/>
            <a:ext cx="3971925" cy="1981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7286881" cy="24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Vật liệu tổng hợp MFO/TiO</a:t>
            </a:r>
            <a:r>
              <a:rPr lang="en-US" sz="3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0" y="2531152"/>
            <a:ext cx="2858262" cy="24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/>
          <p:nvPr/>
        </p:nvSpPr>
        <p:spPr>
          <a:xfrm>
            <a:off x="1078925" y="4955126"/>
            <a:ext cx="23001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 trúc MgFe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8122" y="4012686"/>
            <a:ext cx="3846262" cy="26372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p9"/>
          <p:cNvGrpSpPr/>
          <p:nvPr/>
        </p:nvGrpSpPr>
        <p:grpSpPr>
          <a:xfrm>
            <a:off x="6675292" y="1902457"/>
            <a:ext cx="4587123" cy="3708646"/>
            <a:chOff x="1650563" y="169850"/>
            <a:chExt cx="4587123" cy="3708646"/>
          </a:xfrm>
        </p:grpSpPr>
        <p:sp>
          <p:nvSpPr>
            <p:cNvPr id="251" name="Google Shape;251;p9"/>
            <p:cNvSpPr/>
            <p:nvPr/>
          </p:nvSpPr>
          <p:spPr>
            <a:xfrm>
              <a:off x="3467429" y="1669806"/>
              <a:ext cx="894375" cy="894375"/>
            </a:xfrm>
            <a:prstGeom prst="ellipse">
              <a:avLst/>
            </a:prstGeom>
            <a:solidFill>
              <a:srgbClr val="599BD5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 txBox="1"/>
            <p:nvPr/>
          </p:nvSpPr>
          <p:spPr>
            <a:xfrm>
              <a:off x="3598407" y="1800784"/>
              <a:ext cx="632419" cy="6324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MFO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 rot="-5362227">
              <a:off x="3839676" y="1336400"/>
              <a:ext cx="162985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 txBox="1"/>
            <p:nvPr/>
          </p:nvSpPr>
          <p:spPr>
            <a:xfrm rot="-5362227">
              <a:off x="3863855" y="1434564"/>
              <a:ext cx="114090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3086184" y="169850"/>
              <a:ext cx="1686552" cy="1192500"/>
            </a:xfrm>
            <a:prstGeom prst="ellipse">
              <a:avLst/>
            </a:prstGeom>
            <a:solidFill>
              <a:schemeClr val="accent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 txBox="1"/>
            <p:nvPr/>
          </p:nvSpPr>
          <p:spPr>
            <a:xfrm>
              <a:off x="3333174" y="344488"/>
              <a:ext cx="1192572" cy="84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Điện tử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 rot="-10754910">
              <a:off x="3215732" y="1924698"/>
              <a:ext cx="177902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0B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 txBox="1"/>
            <p:nvPr/>
          </p:nvSpPr>
          <p:spPr>
            <a:xfrm rot="45090">
              <a:off x="3269101" y="1998766"/>
              <a:ext cx="124531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1650563" y="1581164"/>
              <a:ext cx="1481399" cy="1031696"/>
            </a:xfrm>
            <a:prstGeom prst="ellipse">
              <a:avLst/>
            </a:prstGeom>
            <a:solidFill>
              <a:srgbClr val="00B05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 txBox="1"/>
            <p:nvPr/>
          </p:nvSpPr>
          <p:spPr>
            <a:xfrm>
              <a:off x="1867509" y="1732252"/>
              <a:ext cx="1047507" cy="7295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Xúc tác 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9"/>
            <p:cNvSpPr/>
            <p:nvPr/>
          </p:nvSpPr>
          <p:spPr>
            <a:xfrm rot="5478624">
              <a:off x="3809648" y="2546155"/>
              <a:ext cx="181871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7F7F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 txBox="1"/>
            <p:nvPr/>
          </p:nvSpPr>
          <p:spPr>
            <a:xfrm rot="-5321376">
              <a:off x="3837552" y="2592600"/>
              <a:ext cx="127310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3037240" y="2907086"/>
              <a:ext cx="1696385" cy="971410"/>
            </a:xfrm>
            <a:prstGeom prst="ellipse">
              <a:avLst/>
            </a:prstGeom>
            <a:solidFill>
              <a:srgbClr val="7F7F7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 txBox="1"/>
            <p:nvPr/>
          </p:nvSpPr>
          <p:spPr>
            <a:xfrm>
              <a:off x="3285670" y="3049346"/>
              <a:ext cx="1199525" cy="6868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Hấp phụ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9"/>
            <p:cNvSpPr/>
            <p:nvPr/>
          </p:nvSpPr>
          <p:spPr>
            <a:xfrm rot="-37719">
              <a:off x="4437447" y="1925961"/>
              <a:ext cx="182320" cy="36859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 txBox="1"/>
            <p:nvPr/>
          </p:nvSpPr>
          <p:spPr>
            <a:xfrm rot="-37719">
              <a:off x="4437449" y="1999979"/>
              <a:ext cx="127624" cy="221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4705682" y="1503659"/>
              <a:ext cx="1532004" cy="1192500"/>
            </a:xfrm>
            <a:prstGeom prst="ellipse">
              <a:avLst/>
            </a:prstGeom>
            <a:solidFill>
              <a:srgbClr val="00206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 txBox="1"/>
            <p:nvPr/>
          </p:nvSpPr>
          <p:spPr>
            <a:xfrm>
              <a:off x="4930039" y="1678297"/>
              <a:ext cx="1083290" cy="84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0475" tIns="30475" rIns="30475" bIns="304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Y học</a:t>
              </a:r>
              <a:endParaRPr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9"/>
          <p:cNvSpPr/>
          <p:nvPr/>
        </p:nvSpPr>
        <p:spPr>
          <a:xfrm>
            <a:off x="7723742" y="5917606"/>
            <a:ext cx="2405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 dụng MgFe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250455" y="1270942"/>
            <a:ext cx="1150992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FERRIT MAGIE (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MgFe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4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MFO) cấu tạo, tính chất và ứng dụng</a:t>
            </a:r>
            <a:endParaRPr/>
          </a:p>
        </p:txBody>
      </p:sp>
      <p:sp>
        <p:nvSpPr>
          <p:cNvPr id="271" name="Google Shape;271;p9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0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8587605" cy="2614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Nguyên nhân tổng hợp vật liệu MFO/TiO</a:t>
            </a:r>
            <a:r>
              <a:rPr lang="en-US" sz="3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0862" y="1841705"/>
            <a:ext cx="6010275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>
            <a:spLocks noGrp="1"/>
          </p:cNvSpPr>
          <p:nvPr>
            <p:ph type="title"/>
          </p:nvPr>
        </p:nvSpPr>
        <p:spPr>
          <a:xfrm>
            <a:off x="258749" y="288555"/>
            <a:ext cx="11301879" cy="164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dung,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36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br>
              <a:rPr lang="en-US" sz="3600" b="1" dirty="0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solidFill>
                <a:schemeClr val="dk1"/>
              </a:solidFill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631372" y="1674084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 nghiên cứu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355594" y="1799420"/>
            <a:ext cx="275778" cy="26264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258749" y="2276473"/>
            <a:ext cx="1125981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ra quy trình tổng hợp MFO-TiO</a:t>
            </a:r>
            <a:r>
              <a:rPr lang="en-US" sz="28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phù hợp nhằm nâng cao hiệu quả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quang phân hủy MB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title"/>
          </p:nvPr>
        </p:nvSpPr>
        <p:spPr>
          <a:xfrm>
            <a:off x="258749" y="419878"/>
            <a:ext cx="11301879" cy="164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Mục tiêu, nội dung, phương pháp nghiên cứu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258749" y="2362165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1: Khảo sát ảnh hưởng của nhiệt độ đến đặc trưng và hiệu suất quang phân hủy MB của 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258749" y="3631831"/>
            <a:ext cx="10908154" cy="97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2: Khảo sát ảnh hưởng của thời gian nung đến đặc trưng và hiệu suất quang phân hủy MB của 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258749" y="4922440"/>
            <a:ext cx="1161912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Nội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dung 3: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Nghiên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cứu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cơ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chế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quang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hủy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MB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của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endParaRPr sz="2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31372" y="1674084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302" name="Google Shape;302;p13"/>
          <p:cNvSpPr/>
          <p:nvPr/>
        </p:nvSpPr>
        <p:spPr>
          <a:xfrm>
            <a:off x="355594" y="1799420"/>
            <a:ext cx="275778" cy="26264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3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/26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1278</Words>
  <Application>Microsoft Office PowerPoint</Application>
  <PresentationFormat>Widescreen</PresentationFormat>
  <Paragraphs>273</Paragraphs>
  <Slides>26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Arabic Typesetting</vt:lpstr>
      <vt:lpstr>Arial</vt:lpstr>
      <vt:lpstr>Calibri</vt:lpstr>
      <vt:lpstr>Times New Roman</vt:lpstr>
      <vt:lpstr>1_Office Theme</vt:lpstr>
      <vt:lpstr>Office Theme</vt:lpstr>
      <vt:lpstr>Origin Graph</vt:lpstr>
      <vt:lpstr>PowerPoint Presentation</vt:lpstr>
      <vt:lpstr>PowerPoint Presentation</vt:lpstr>
      <vt:lpstr>NỘI DUNG BÁO CÁO</vt:lpstr>
      <vt:lpstr>1. TỔNG QUAN 1.1 Vật liệu tổng hợp MFO/TiO2  </vt:lpstr>
      <vt:lpstr>1. TỔNG QUAN 1.1 Vật liệu tổng hợp MFO/TiO2  </vt:lpstr>
      <vt:lpstr>1. TỔNG QUAN 1.1 Vật liệu tổng hợp MFO/TiO2  </vt:lpstr>
      <vt:lpstr>1. TỔNG QUAN 1.2 Nguyên nhân tổng hợp vật liệu MFO/TiO2  </vt:lpstr>
      <vt:lpstr>1. TỔNG QUAN 1.3 Mục tiêu, nội dung, phương pháp nghiên cứu </vt:lpstr>
      <vt:lpstr>1. TỔNG QUAN 1.3 Mục tiêu, nội dung, phương pháp nghiên cứu </vt:lpstr>
      <vt:lpstr>1. TỔNG QUAN 1.3 Mục tiêu, nội dung, phương pháp nghiên cứu </vt:lpstr>
      <vt:lpstr>2. THỰC NGHIỆM 2.1.1 NGUYÊN LIỆU VÀ HÓA CHẤT </vt:lpstr>
      <vt:lpstr>2. THỰC NGHIỆM 2.1.1 NGUYÊN LIỆU VÀ HÓA CHẤT </vt:lpstr>
      <vt:lpstr>2. THỰC NGHIỆM 2.1.2 DỤNG CỤ  </vt:lpstr>
      <vt:lpstr>2. THỰC NGHIỆM 2.1.2 DỤNG CỤ  </vt:lpstr>
      <vt:lpstr>2. THỰC NGHIỆM 2.1.3 TRANG THIẾT BỊ  </vt:lpstr>
      <vt:lpstr>2. THỰC NGHIỆM 2.2. ĐỊA ĐIỂM THỰC HIỆN PTN Trọng điểm ĐHQG TPHCM CNHH &amp; Dầu khí (KEY CEPP Lab)</vt:lpstr>
      <vt:lpstr>2. THỰC NGHIỆM 2.3. THÍ NGHIỆM Quy trình điều chế </vt:lpstr>
      <vt:lpstr>2. THỰC NGHIỆM 2.3. THÍ NGHIỆM Quy trình điều chế </vt:lpstr>
      <vt:lpstr>2. THỰC NGHIỆM 2.3. THÍ NGHIỆM Quy trình xúc tác quang </vt:lpstr>
      <vt:lpstr>3. KẾT QUẢ </vt:lpstr>
      <vt:lpstr>3. KẾT QUẢ </vt:lpstr>
      <vt:lpstr>3. KẾT QUẢ </vt:lpstr>
      <vt:lpstr>3. KẾT QUẢ </vt:lpstr>
      <vt:lpstr>3. KẾT QUẢ </vt:lpstr>
      <vt:lpstr>3. KẾ HOẠCH THỰC HIỆN LUẬN VĂN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AnhPhuong</dc:creator>
  <cp:lastModifiedBy>Admin</cp:lastModifiedBy>
  <cp:revision>5</cp:revision>
  <dcterms:created xsi:type="dcterms:W3CDTF">2015-04-07T05:38:57Z</dcterms:created>
  <dcterms:modified xsi:type="dcterms:W3CDTF">2022-09-19T03:09:31Z</dcterms:modified>
</cp:coreProperties>
</file>